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325" r:id="rId5"/>
    <p:sldId id="326" r:id="rId6"/>
    <p:sldId id="327" r:id="rId7"/>
    <p:sldId id="321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</p:sldIdLst>
  <p:sldSz cx="7561263" cy="10693400"/>
  <p:notesSz cx="6799263" cy="9929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8">
          <p15:clr>
            <a:srgbClr val="A4A3A4"/>
          </p15:clr>
        </p15:guide>
        <p15:guide id="2" pos="23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83" autoAdjust="0"/>
  </p:normalViewPr>
  <p:slideViewPr>
    <p:cSldViewPr>
      <p:cViewPr>
        <p:scale>
          <a:sx n="66" d="100"/>
          <a:sy n="66" d="100"/>
        </p:scale>
        <p:origin x="-1613" y="230"/>
      </p:cViewPr>
      <p:guideLst>
        <p:guide orient="horz" pos="3368"/>
        <p:guide pos="23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49A88-BB63-4ACF-95DA-DF2D7E417FB8}" type="datetimeFigureOut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084388" y="744538"/>
            <a:ext cx="2630487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8F3F2-A8DE-437B-8DF4-04EFA5C6B6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440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http://www.moe.edu.cn/srcsite/A26/s8001/201710/t20171017_316616.html?from=timeline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014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64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8F3F2-A8DE-437B-8DF4-04EFA5C6B66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7095" y="3321886"/>
            <a:ext cx="6427074" cy="22921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34190" y="6059593"/>
            <a:ext cx="5292884" cy="27327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FE7C-8161-4F3A-ADDC-619225ED87A3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DB09-8DC0-416C-8489-0446B2D286CA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534133" y="668338"/>
            <a:ext cx="1405923" cy="14225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12427" y="668338"/>
            <a:ext cx="4095684" cy="14225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586A-E8D3-4FE4-9380-BA8A297E145D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428233"/>
            <a:ext cx="6805137" cy="8860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063" y="1674292"/>
            <a:ext cx="6805137" cy="787798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AA85-5C02-4E64-8EAC-4F72D5032BB0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287" y="6871500"/>
            <a:ext cx="6427074" cy="212382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7287" y="4532320"/>
            <a:ext cx="6427074" cy="23391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B37F-31E8-440C-81FB-88F72C744ADD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2428" y="3891210"/>
            <a:ext cx="2750147" cy="11002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88595" y="3891210"/>
            <a:ext cx="2751460" cy="11002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5A2B-620D-410F-A2A1-014B54601357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428232"/>
            <a:ext cx="6805137" cy="178223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8063" y="2393639"/>
            <a:ext cx="3340871" cy="997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8063" y="3391194"/>
            <a:ext cx="3340871" cy="61610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41017" y="2393639"/>
            <a:ext cx="3342183" cy="997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841017" y="3391194"/>
            <a:ext cx="3342183" cy="61610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2E96-C3F4-4D4C-80AF-BFD473F7A3A6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1C47-8610-45EC-8035-C2867D127CE2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5B44-1A1B-4436-82A6-017D4E48F3C1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4" y="425756"/>
            <a:ext cx="2487603" cy="18119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6244" y="425756"/>
            <a:ext cx="4226956" cy="91265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78064" y="2237694"/>
            <a:ext cx="2487603" cy="73145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D761-CD88-4FA3-A6D7-5FC8B5897BF0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2060" y="7485380"/>
            <a:ext cx="4536758" cy="8836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482060" y="955475"/>
            <a:ext cx="4536758" cy="6416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82060" y="8369071"/>
            <a:ext cx="4536758" cy="12549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6188-5B2F-4A80-A3C3-F48A6DF7567B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8063" y="428232"/>
            <a:ext cx="6805137" cy="1782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8063" y="2495127"/>
            <a:ext cx="6805137" cy="705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8063" y="9911198"/>
            <a:ext cx="1764295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718F3-CA61-4935-B32D-2AB4D7979802}" type="datetime1">
              <a:rPr lang="zh-CN" altLang="en-US" smtClean="0"/>
              <a:pPr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83432" y="9911198"/>
            <a:ext cx="239440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创客教育普惠行动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18905" y="9911198"/>
            <a:ext cx="1764295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1FD86-C656-410D-999D-F02B81C083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创客教育普惠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行动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laserblock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与家庭创客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陈付军 吴俊杰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少年创学院承制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2239" y="306140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根据教育部</a:t>
            </a:r>
            <a:r>
              <a:rPr lang="en-US" altLang="zh-CN" b="1" dirty="0"/>
              <a:t>《</a:t>
            </a:r>
            <a:r>
              <a:rPr lang="zh-CN" altLang="en-US" b="1" dirty="0"/>
              <a:t>中小学综合实践活动指导纲要</a:t>
            </a:r>
            <a:r>
              <a:rPr lang="en-US" altLang="zh-CN" b="1" dirty="0"/>
              <a:t>》</a:t>
            </a:r>
            <a:r>
              <a:rPr lang="zh-CN" altLang="en-US" b="1" dirty="0"/>
              <a:t>典型案例编制</a:t>
            </a:r>
            <a:endParaRPr lang="en-US" altLang="zh-CN" b="1" dirty="0"/>
          </a:p>
          <a:p>
            <a:r>
              <a:rPr lang="zh-CN" altLang="en-US" b="1" dirty="0"/>
              <a:t>创客教育普惠课程由“吴俊杰和他的朋友们”教师团队开发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第七课  弩枪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8659068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、枪管；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、扳机；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/>
              <a:t>、</a:t>
            </a:r>
            <a:r>
              <a:rPr lang="zh-CN" altLang="en-US" dirty="0" smtClean="0"/>
              <a:t>枪托。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25122" y="713390"/>
            <a:ext cx="2983026" cy="6344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0183" y="3608836"/>
            <a:ext cx="2163139" cy="6502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20591" y="865906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、利用橡皮筋特点；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、储力装置；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、扳机发射装置。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68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第八课  踏板式垃圾桶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03720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8071682"/>
            <a:ext cx="3401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、垃圾桶底座；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、垃圾桶面；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、桶盖、垃圾桶的杠杆结构。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9" y="2773394"/>
            <a:ext cx="3689402" cy="3312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87" y="2793232"/>
            <a:ext cx="2808312" cy="35019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80631" y="8058902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、杠杆三要素：阻力臂、动力臂、支点；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复合杠杆</a:t>
            </a:r>
            <a:r>
              <a:rPr lang="zh-CN" altLang="en-US" dirty="0" smtClean="0"/>
              <a:t>结构；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、拓展杠杆五要素。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333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第九课  雨刷器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8659068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、摆杆机构；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、连杆机构；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、曲柄机构。</a:t>
            </a:r>
            <a:endParaRPr lang="en-US" altLang="zh-CN" dirty="0" smtClean="0"/>
          </a:p>
        </p:txBody>
      </p:sp>
      <p:pic>
        <p:nvPicPr>
          <p:cNvPr id="7" name="Picture 3" descr="C:\Users\81564\AppData\Local\Temp\WeChat Files\26101812683244147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78" y="3042444"/>
            <a:ext cx="6984774" cy="453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0591" y="865906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、认识摆杆机构；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、认识连杆机构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、认识曲柄机构。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530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第十课  风扇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7938988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、牢固的底座；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、稳固支柱；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、电机扇叶的安装。</a:t>
            </a:r>
            <a:endParaRPr lang="en-US" altLang="zh-CN" dirty="0" smtClean="0"/>
          </a:p>
        </p:txBody>
      </p:sp>
      <p:pic>
        <p:nvPicPr>
          <p:cNvPr id="8" name="Picture 3" descr="C:\Users\81564\AppData\Local\Temp\WeChat Files\7696056234564493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84086" y="2982522"/>
            <a:ext cx="4008444" cy="320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81564\AppData\Local\Temp\WeChat Files\598743712579239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924" y="3045425"/>
            <a:ext cx="4047468" cy="30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20591" y="793898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、学习齿轮啮合；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、主动轮、从动轮；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、齿轮加速原理。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698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第十一课  圆盘锯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7938988"/>
            <a:ext cx="2808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、先搭建圆盘锯的底座和框架；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、搭建齿轮传动装置；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、安装电机。</a:t>
            </a:r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564607" y="7938988"/>
            <a:ext cx="2952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、初步了解齿轮的切割作用以及圆盘锯的结构；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、观察大小齿轮相互传动时对转速的影响；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、深刻理解绕转轴，轴与齿轮的关系。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27" y="2250356"/>
            <a:ext cx="3419872" cy="25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27" y="5023046"/>
            <a:ext cx="3419872" cy="25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29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第十二课  稻草人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7938988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、底座、支柱；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、稻草人（身体、手臂、头）；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、电机固定、偏心轮。</a:t>
            </a:r>
            <a:endParaRPr lang="en-US" altLang="zh-CN" dirty="0" smtClean="0"/>
          </a:p>
        </p:txBody>
      </p:sp>
      <p:pic>
        <p:nvPicPr>
          <p:cNvPr id="7" name="Picture 4" descr="C:\Users\81564\AppData\Local\Temp\WeChat Files\28038941847689069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406" y="3040261"/>
            <a:ext cx="381205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81564\AppData\Local\Temp\WeChat Files\9668712980990498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23032" y="3024496"/>
            <a:ext cx="3816426" cy="326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55081" y="793898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学习</a:t>
            </a:r>
            <a:r>
              <a:rPr lang="zh-CN" altLang="en-US" dirty="0" smtClean="0"/>
              <a:t>偏心轮机构；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学习</a:t>
            </a:r>
            <a:r>
              <a:rPr lang="zh-CN" altLang="en-US" dirty="0" smtClean="0"/>
              <a:t>巩固连杆机构知识；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、灵活运用摆杆机构。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1027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第十三课  机械鸟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7938988"/>
            <a:ext cx="2664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、运用框架固定搭建机械鸟的翅膀；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、搭建齿轮传动装置与连杆机构连接在一起。</a:t>
            </a:r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444349" y="7938988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、学习并运用连杆机构；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、熟练使用齿轮传动。</a:t>
            </a: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1" y="2466379"/>
            <a:ext cx="6597912" cy="494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449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第十四课  舂米机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7938988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、底座、支柱；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、杠杆；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、电机、凸轮。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2" y="2466380"/>
            <a:ext cx="6084887" cy="45636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3321" y="7940192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、运用杠杆结构；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、凸轮机构。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5228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第十五课  直升飞机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7938988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、直升机架设计；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、电机螺旋翼、尾翼；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、起落架的设计。</a:t>
            </a:r>
            <a:endParaRPr lang="en-US" altLang="zh-CN" dirty="0" smtClean="0"/>
          </a:p>
        </p:txBody>
      </p:sp>
      <p:pic>
        <p:nvPicPr>
          <p:cNvPr id="7" name="Picture 3" descr="C:\Users\81564\AppData\Local\Temp\WeChat Files\8641216182951284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26896" r="6002" b="26643"/>
          <a:stretch/>
        </p:blipFill>
        <p:spPr bwMode="auto">
          <a:xfrm>
            <a:off x="1203767" y="2419106"/>
            <a:ext cx="5425118" cy="266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81564\AppData\Local\Temp\WeChat Files\53043693509636158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2" b="29437"/>
          <a:stretch/>
        </p:blipFill>
        <p:spPr bwMode="auto">
          <a:xfrm>
            <a:off x="1231420" y="5490716"/>
            <a:ext cx="5397465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76557" y="7938987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、认识伯努利原理；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、使用齿轮加速。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205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第十六课  石油开采机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8263" y="837103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、底座、支柱；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、复合杠杆机构；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、偏心轮、滑动槽。</a:t>
            </a:r>
            <a:endParaRPr lang="en-US" altLang="zh-CN" dirty="0" smtClean="0"/>
          </a:p>
        </p:txBody>
      </p:sp>
      <p:pic>
        <p:nvPicPr>
          <p:cNvPr id="9" name="Picture 2" descr="C:\Users\81564\AppData\Local\Temp\WeChat Files\83938328769089973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99" y="2124342"/>
            <a:ext cx="3816424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81564\AppData\Local\Temp\WeChat Files\8419523817109562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99" y="4986659"/>
            <a:ext cx="3972651" cy="32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78724" y="8371035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、认识复合杠杆结构；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、偏心轮机构；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、滑动槽结构。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90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">
            <a:extLst>
              <a:ext uri="{FF2B5EF4-FFF2-40B4-BE49-F238E27FC236}">
                <a16:creationId xmlns:a16="http://schemas.microsoft.com/office/drawing/2014/main" xmlns="" id="{D829A070-6996-4B94-9FC8-B042C88B98AC}"/>
              </a:ext>
            </a:extLst>
          </p:cNvPr>
          <p:cNvSpPr txBox="1"/>
          <p:nvPr/>
        </p:nvSpPr>
        <p:spPr>
          <a:xfrm>
            <a:off x="142772" y="8731076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作者简介：陈付军，从事青少年创客教育的教学与课程设计，目前努力参与到创客教育普惠行动开源课程的开发中。</a:t>
            </a:r>
            <a:endParaRPr lang="en-US" altLang="zh-CN" sz="1600" dirty="0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xmlns="" id="{A8B6B663-31FC-4579-953E-238CC3DD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18905" y="9911198"/>
            <a:ext cx="1764295" cy="569325"/>
          </a:xfrm>
        </p:spPr>
        <p:txBody>
          <a:bodyPr/>
          <a:lstStyle/>
          <a:p>
            <a:fld id="{0561FD86-C656-410D-999D-F02B81C0831F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xmlns="" id="{2B7E41D2-ABB3-46DC-BF34-0AA45593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3432" y="9911198"/>
            <a:ext cx="2394400" cy="569325"/>
          </a:xfrm>
        </p:spPr>
        <p:txBody>
          <a:bodyPr/>
          <a:lstStyle/>
          <a:p>
            <a:r>
              <a:rPr lang="zh-CN" altLang="en-US" dirty="0"/>
              <a:t>创客教育普惠行动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第十七课  旋转木马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8263" y="8371036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、底座、双支柱；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、马达固定、齿轮连接；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、旋转座椅。</a:t>
            </a:r>
            <a:endParaRPr lang="en-US" altLang="zh-C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4" y="2538388"/>
            <a:ext cx="6720746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6615" y="8371036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、学习运用齿轮减速装置；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、电路连接、按键控制。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4188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4099" name="Picture 3" descr="C:\Users\81564\AppData\Local\Temp\WeChat Files\4949868960807419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23" y="5346700"/>
            <a:ext cx="3624828" cy="30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81564\AppData\Local\Temp\WeChat Files\353339731359577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"/>
          <a:stretch/>
        </p:blipFill>
        <p:spPr bwMode="auto">
          <a:xfrm>
            <a:off x="1764407" y="2303362"/>
            <a:ext cx="3624827" cy="30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第十八课  四驱车</a:t>
            </a:r>
            <a:endParaRPr lang="zh-CN" altLang="en-US" b="1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318268" y="1458268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8263" y="8371036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、四驱车体结构；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、四个马达安装；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、线路连接、电池盒。</a:t>
            </a:r>
            <a:endParaRPr lang="en-US" altLang="zh-CN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582438" y="8395941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、了解认识四驱车结构；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、按键控制、电池盒的安装。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8861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561263" cy="738188"/>
          </a:xfrm>
        </p:spPr>
        <p:txBody>
          <a:bodyPr>
            <a:normAutofit fontScale="90000"/>
          </a:bodyPr>
          <a:lstStyle/>
          <a:p>
            <a:r>
              <a:rPr lang="zh-CN" altLang="zh-CN" sz="2800" b="1" dirty="0"/>
              <a:t>创客教育普惠行动</a:t>
            </a:r>
            <a:br>
              <a:rPr lang="zh-CN" altLang="zh-CN" sz="2800" b="1" dirty="0"/>
            </a:br>
            <a:r>
              <a:rPr lang="en-US" altLang="zh-CN" sz="2800" b="1" dirty="0"/>
              <a:t>—</a:t>
            </a:r>
            <a:r>
              <a:rPr lang="en-US" altLang="zh-CN" sz="2800" b="1" dirty="0" err="1"/>
              <a:t>LaserBlock</a:t>
            </a:r>
            <a:r>
              <a:rPr lang="zh-CN" altLang="zh-CN" sz="2800" b="1" dirty="0"/>
              <a:t>家创课程目录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创客教育普惠行动</a:t>
            </a:r>
          </a:p>
        </p:txBody>
      </p:sp>
      <p:pic>
        <p:nvPicPr>
          <p:cNvPr id="6" name="图片 5" descr="微信图片_20171207145037"/>
          <p:cNvPicPr>
            <a:picLocks noChangeAspect="1"/>
          </p:cNvPicPr>
          <p:nvPr/>
        </p:nvPicPr>
        <p:blipFill>
          <a:blip r:embed="rId3" cstate="print"/>
          <a:srcRect r="66999"/>
          <a:stretch>
            <a:fillRect/>
          </a:stretch>
        </p:blipFill>
        <p:spPr>
          <a:xfrm>
            <a:off x="256732" y="9933506"/>
            <a:ext cx="694308" cy="604131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860634"/>
              </p:ext>
            </p:extLst>
          </p:nvPr>
        </p:nvGraphicFramePr>
        <p:xfrm>
          <a:off x="1116335" y="810196"/>
          <a:ext cx="5544615" cy="813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1584176"/>
                <a:gridCol w="3312367"/>
              </a:tblGrid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课程名称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课程重点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跷跷板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杠杆结构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机械夹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形结构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吊车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定滑轮、动滑轮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托盘称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四边形原理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投石车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弹力势能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注意力训练器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楔形（斜面）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弩枪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储力结构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踏板式垃圾桶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复合杠杆结构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雨刷器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摆杆机构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风扇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齿轮加速装置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圆盘锯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齿轮减速装置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稻草人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连杆机构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机械鸟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曲柄机构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舂米机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凸轮机构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直升飞机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伯努利原理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石油开采机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往复运动四杆机构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旋转木马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按键控制电路</a:t>
                      </a:r>
                      <a:endParaRPr lang="zh-CN" altLang="en-US" dirty="0"/>
                    </a:p>
                  </a:txBody>
                  <a:tcPr/>
                </a:tc>
              </a:tr>
              <a:tr h="428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四驱车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认识四驱车体结构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428233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第一课  跷跷板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6" name="Picture 4" descr="C:\Users\81564\AppData\Local\Temp\WeChat Files\6617507627958673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1" y="2322364"/>
            <a:ext cx="6433482" cy="36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0271" y="865906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、先搭建牢固的底座；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、搭建杠杆；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、搭建跷跷板座椅。</a:t>
            </a:r>
            <a:endParaRPr lang="zh-CN" altLang="en-US" dirty="0"/>
          </a:p>
        </p:txBody>
      </p:sp>
      <p:pic>
        <p:nvPicPr>
          <p:cNvPr id="8" name="Picture 2" descr="C:\Users\81564\AppData\Local\Temp\WeChat Files\3004463270944436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5" b="29687"/>
          <a:stretch/>
        </p:blipFill>
        <p:spPr bwMode="auto">
          <a:xfrm>
            <a:off x="1332359" y="5835935"/>
            <a:ext cx="4568724" cy="237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420591" y="865906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、认识支点；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、认识力臂，灵活运用螺丝杆，螺母。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29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428233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第二课  机械夹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0271" y="865906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、先搭建叉型机械臂；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、搭建机械夹爪。</a:t>
            </a:r>
            <a:endParaRPr lang="en-US" altLang="zh-CN" dirty="0" smtClean="0"/>
          </a:p>
        </p:txBody>
      </p:sp>
      <p:pic>
        <p:nvPicPr>
          <p:cNvPr id="9" name="Picture 2" descr="C:\Users\81564\AppData\Local\Temp\WeChat Files\1759064239422519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5" y="2394372"/>
            <a:ext cx="6372919" cy="572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0591" y="865906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、认识叉形结构；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、简单了解橡皮筋特点；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、观察叉形结构的特点。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49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428233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第三课  吊车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创客教育普惠行动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0206" y="7938988"/>
            <a:ext cx="2520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、底座、吊臂；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、支柱、轮轴；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、定滑轮、动滑轮。</a:t>
            </a: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18" y="2538388"/>
            <a:ext cx="633670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69276" y="8077487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、学习定滑轮；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、学习动滑轮。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4501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8194" name="Picture 2" descr="C:\Users\81564\AppData\Local\Temp\WeChat Files\3199620939949268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6313" y="2070338"/>
            <a:ext cx="5616625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第四课  托盘称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8659068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、先搭建底座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、搭建支架；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、搭建托盘，秤砣。</a:t>
            </a:r>
            <a:endParaRPr lang="en-US" altLang="zh-CN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420591" y="865906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、学习并了解四边形结构；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、总结四边形的特点；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、认识称的工作原理。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93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第五课  投石车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8659068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、先搭建底座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、搭建支架。</a:t>
            </a: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03146"/>
            <a:ext cx="4608512" cy="614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2140" y="8461811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、认识橡皮筋的伸缩特性；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、了解投石车的投石原理；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、了解投石车的省力杠杆结构。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942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18B7052-0902-47CD-A775-D4472B5A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创客教育普惠行动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E1978B7-1E85-431D-B59C-61F73BD8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1FD86-C656-410D-999D-F02B81C0831F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2057" y="306140"/>
            <a:ext cx="6805137" cy="886020"/>
          </a:xfrm>
        </p:spPr>
        <p:txBody>
          <a:bodyPr/>
          <a:lstStyle/>
          <a:p>
            <a:r>
              <a:rPr lang="zh-CN" altLang="en-US" b="1" dirty="0" smtClean="0"/>
              <a:t>第六课  注意力训练器</a:t>
            </a:r>
            <a:endParaRPr lang="zh-CN" altLang="en-US" b="1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54443" y="1602284"/>
            <a:ext cx="6805137" cy="1224135"/>
          </a:xfrm>
        </p:spPr>
        <p:txBody>
          <a:bodyPr/>
          <a:lstStyle/>
          <a:p>
            <a:r>
              <a:rPr lang="zh-CN" altLang="en-US" dirty="0" smtClean="0"/>
              <a:t>教具准备：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LaserBlock</a:t>
            </a:r>
            <a:r>
              <a:rPr lang="zh-CN" altLang="en-US" b="1" dirty="0" smtClean="0"/>
              <a:t>套件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0271" y="8659068"/>
            <a:ext cx="3276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搭建</a:t>
            </a:r>
            <a:r>
              <a:rPr lang="zh-CN" altLang="en-US" b="1" dirty="0" smtClean="0"/>
              <a:t>步骤：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、先搭建底座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、搭建支架；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、搭建滑道，注意滑道角度。</a:t>
            </a:r>
            <a:endParaRPr lang="en-US" altLang="zh-C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" r="10220"/>
          <a:stretch/>
        </p:blipFill>
        <p:spPr bwMode="auto">
          <a:xfrm>
            <a:off x="775504" y="2466379"/>
            <a:ext cx="5578998" cy="554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80631" y="8659067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</a:t>
            </a:r>
            <a:r>
              <a:rPr lang="zh-CN" altLang="en-US" b="1" dirty="0" smtClean="0"/>
              <a:t>点：</a:t>
            </a:r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、了解楔形（斜面）原理；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、了解重力势能；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、了解地心引力。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428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5143</TotalTime>
  <Words>1297</Words>
  <Application>Microsoft Office PowerPoint</Application>
  <PresentationFormat>自定义</PresentationFormat>
  <Paragraphs>291</Paragraphs>
  <Slides>21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创客教育普惠行动 laserblock与家庭创客  陈付军 吴俊杰</vt:lpstr>
      <vt:lpstr>PowerPoint 演示文稿</vt:lpstr>
      <vt:lpstr>创客教育普惠行动 —LaserBlock家创课程目录</vt:lpstr>
      <vt:lpstr>第一课  跷跷板</vt:lpstr>
      <vt:lpstr>第二课  机械夹</vt:lpstr>
      <vt:lpstr>第三课  吊车</vt:lpstr>
      <vt:lpstr>第四课  托盘称</vt:lpstr>
      <vt:lpstr>第五课  投石车</vt:lpstr>
      <vt:lpstr>第六课  注意力训练器</vt:lpstr>
      <vt:lpstr>第七课  弩枪</vt:lpstr>
      <vt:lpstr>第八课  踏板式垃圾桶</vt:lpstr>
      <vt:lpstr>第九课  雨刷器</vt:lpstr>
      <vt:lpstr>第十课  风扇</vt:lpstr>
      <vt:lpstr>第十一课  圆盘锯</vt:lpstr>
      <vt:lpstr>第十二课  稻草人</vt:lpstr>
      <vt:lpstr>第十三课  机械鸟</vt:lpstr>
      <vt:lpstr>第十四课  舂米机</vt:lpstr>
      <vt:lpstr>第十五课  直升飞机</vt:lpstr>
      <vt:lpstr>第十六课  石油开采机</vt:lpstr>
      <vt:lpstr>第十七课  旋转木马</vt:lpstr>
      <vt:lpstr>第十八课  四驱车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创客教育普惠行动</dc:title>
  <dc:creator>Administrator</dc:creator>
  <cp:lastModifiedBy>娜</cp:lastModifiedBy>
  <cp:revision>338</cp:revision>
  <cp:lastPrinted>2018-05-16T05:58:50Z</cp:lastPrinted>
  <dcterms:created xsi:type="dcterms:W3CDTF">2018-05-13T02:56:00Z</dcterms:created>
  <dcterms:modified xsi:type="dcterms:W3CDTF">2018-09-25T10:49:53Z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